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Roboto Thin"/>
      <p:regular r:id="rId27"/>
      <p:bold r:id="rId28"/>
      <p:italic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Average"/>
      <p:regular r:id="rId39"/>
    </p:embeddedFont>
    <p:embeddedFont>
      <p:font typeface="Oswald"/>
      <p:regular r:id="rId40"/>
      <p:bold r:id="rId41"/>
    </p:embeddedFont>
    <p:embeddedFont>
      <p:font typeface="Source Sans Pr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F3CAD1-C39C-44B7-ADC8-164F127823E7}">
  <a:tblStyle styleId="{BDF3CAD1-C39C-44B7-ADC8-164F127823E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3.xml"/><Relationship Id="rId42" Type="http://schemas.openxmlformats.org/officeDocument/2006/relationships/font" Target="fonts/SourceSansPro-regular.fntdata"/><Relationship Id="rId41" Type="http://schemas.openxmlformats.org/officeDocument/2006/relationships/font" Target="fonts/Oswald-bold.fntdata"/><Relationship Id="rId22" Type="http://schemas.openxmlformats.org/officeDocument/2006/relationships/slide" Target="slides/slide15.xml"/><Relationship Id="rId44" Type="http://schemas.openxmlformats.org/officeDocument/2006/relationships/font" Target="fonts/SourceSansPro-italic.fntdata"/><Relationship Id="rId21" Type="http://schemas.openxmlformats.org/officeDocument/2006/relationships/slide" Target="slides/slide14.xml"/><Relationship Id="rId43" Type="http://schemas.openxmlformats.org/officeDocument/2006/relationships/font" Target="fonts/SourceSansPro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45" Type="http://schemas.openxmlformats.org/officeDocument/2006/relationships/font" Target="fonts/SourceSansPr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RobotoThin-bold.fntdata"/><Relationship Id="rId27" Type="http://schemas.openxmlformats.org/officeDocument/2006/relationships/font" Target="fonts/RobotoThin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Thin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Thin-boldItalic.fntdata"/><Relationship Id="rId11" Type="http://schemas.openxmlformats.org/officeDocument/2006/relationships/slide" Target="slides/slide4.xml"/><Relationship Id="rId33" Type="http://schemas.openxmlformats.org/officeDocument/2006/relationships/font" Target="fonts/RobotoMedium-italic.fntdata"/><Relationship Id="rId10" Type="http://schemas.openxmlformats.org/officeDocument/2006/relationships/slide" Target="slides/slide3.xml"/><Relationship Id="rId32" Type="http://schemas.openxmlformats.org/officeDocument/2006/relationships/font" Target="fonts/RobotoMedium-bold.fntdata"/><Relationship Id="rId13" Type="http://schemas.openxmlformats.org/officeDocument/2006/relationships/slide" Target="slides/slide6.xml"/><Relationship Id="rId35" Type="http://schemas.openxmlformats.org/officeDocument/2006/relationships/font" Target="fonts/Roboto-regular.fntdata"/><Relationship Id="rId12" Type="http://schemas.openxmlformats.org/officeDocument/2006/relationships/slide" Target="slides/slide5.xml"/><Relationship Id="rId34" Type="http://schemas.openxmlformats.org/officeDocument/2006/relationships/font" Target="fonts/RobotoMedium-boldItalic.fntdata"/><Relationship Id="rId15" Type="http://schemas.openxmlformats.org/officeDocument/2006/relationships/slide" Target="slides/slide8.xml"/><Relationship Id="rId37" Type="http://schemas.openxmlformats.org/officeDocument/2006/relationships/font" Target="fonts/Roboto-italic.fntdata"/><Relationship Id="rId14" Type="http://schemas.openxmlformats.org/officeDocument/2006/relationships/slide" Target="slides/slide7.xml"/><Relationship Id="rId36" Type="http://schemas.openxmlformats.org/officeDocument/2006/relationships/font" Target="fonts/Roboto-bold.fntdata"/><Relationship Id="rId17" Type="http://schemas.openxmlformats.org/officeDocument/2006/relationships/slide" Target="slides/slide10.xml"/><Relationship Id="rId39" Type="http://schemas.openxmlformats.org/officeDocument/2006/relationships/font" Target="fonts/Average-regular.fntdata"/><Relationship Id="rId16" Type="http://schemas.openxmlformats.org/officeDocument/2006/relationships/slide" Target="slides/slide9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aeb3a8243_5_5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12aeb3a8243_5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2aeb3a8243_9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2aeb3a8243_9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2aeb3a8243_3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2aeb3a8243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2aeb3a8243_9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2aeb3a8243_9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2aeb3a8243_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2aeb3a8243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2aeb3a8243_9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2aeb3a8243_9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2aeb3a8243_9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2aeb3a8243_9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2aeb3a8243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2aeb3a8243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2aeb3a8243_9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2aeb3a8243_9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2aeb3a8243_5_4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12aeb3a8243_5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2aeb3a8243_2_8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12aeb3a8243_2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aeb3a8243_3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12aeb3a8243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2aeb3a8243_9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2aeb3a8243_9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2aeb3a8243_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2aeb3a8243_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2aeb3a8243_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2aeb3a8243_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aeb3a8243_3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2aeb3a8243_3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2aeb3a8243_9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2aeb3a8243_9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2aeb3a8243_9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2aeb3a8243_9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2aeb3a8243_9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2aeb3a8243_9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85" name="Google Shape;85;p14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86" name="Google Shape;86;p14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4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4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14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90" name="Google Shape;90;p14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91" name="Google Shape;91;p14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92" name="Google Shape;92;p14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93" name="Google Shape;93;p14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94" name="Google Shape;94;p1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4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4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6" name="Google Shape;126;p15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127" name="Google Shape;127;p1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1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31" name="Google Shape;131;p15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2" name="Google Shape;132;p15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3" name="Google Shape;133;p15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134" name="Google Shape;134;p15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5" name="Google Shape;135;p1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p1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5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1" type="body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6" name="Google Shape;166;p15"/>
          <p:cNvSpPr txBox="1"/>
          <p:nvPr>
            <p:ph idx="2" type="body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7" name="Google Shape;167;p1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70" name="Google Shape;170;p16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171" name="Google Shape;171;p1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1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75" name="Google Shape;175;p16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76" name="Google Shape;176;p16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77" name="Google Shape;177;p16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178" name="Google Shape;178;p16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79" name="Google Shape;179;p1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1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11" name="Google Shape;211;p17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212" name="Google Shape;212;p17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7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7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17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216" name="Google Shape;216;p17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7" name="Google Shape;217;p17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8" name="Google Shape;218;p17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219" name="Google Shape;219;p17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220" name="Google Shape;220;p1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17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7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7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7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7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0" name="Google Shape;250;p17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1" name="Google Shape;251;p1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/>
          <p:nvPr>
            <p:ph idx="1" type="body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◉"/>
              <a:defRPr i="1" sz="3000"/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◉"/>
              <a:defRPr i="1" sz="3000"/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9pPr>
          </a:lstStyle>
          <a:p/>
        </p:txBody>
      </p:sp>
      <p:sp>
        <p:nvSpPr>
          <p:cNvPr id="254" name="Google Shape;254;p18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9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8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56" name="Google Shape;256;p18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257" name="Google Shape;257;p1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" name="Google Shape;260;p1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61" name="Google Shape;261;p18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62" name="Google Shape;262;p18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63" name="Google Shape;263;p18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264" name="Google Shape;264;p18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65" name="Google Shape;265;p1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1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7" name="Google Shape;297;p19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298" name="Google Shape;298;p1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p1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02" name="Google Shape;302;p19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3" name="Google Shape;303;p19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4" name="Google Shape;304;p19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305" name="Google Shape;305;p19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06" name="Google Shape;306;p1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p1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9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6" name="Google Shape;336;p19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37" name="Google Shape;337;p1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40" name="Google Shape;340;p20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341" name="Google Shape;341;p2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4" name="Google Shape;344;p2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5" name="Google Shape;345;p20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6" name="Google Shape;346;p20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7" name="Google Shape;347;p20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348" name="Google Shape;348;p20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49" name="Google Shape;349;p2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2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0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9" name="Google Shape;379;p20"/>
          <p:cNvSpPr txBox="1"/>
          <p:nvPr>
            <p:ph idx="1" type="body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0" name="Google Shape;380;p20"/>
          <p:cNvSpPr txBox="1"/>
          <p:nvPr>
            <p:ph idx="2" type="body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1" name="Google Shape;381;p20"/>
          <p:cNvSpPr txBox="1"/>
          <p:nvPr>
            <p:ph idx="3" type="body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2" name="Google Shape;382;p2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87" name="Google Shape;387;p22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388" name="Google Shape;388;p22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2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2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22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92" name="Google Shape;392;p22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93" name="Google Shape;393;p22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94" name="Google Shape;394;p22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395" name="Google Shape;395;p22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96" name="Google Shape;396;p2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1" name="Google Shape;421;p22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2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2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2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2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26" name="Google Shape;426;p2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graph">
  <p:cSld name="BLANK_2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3"/>
          <p:cNvSpPr/>
          <p:nvPr/>
        </p:nvSpPr>
        <p:spPr>
          <a:xfrm>
            <a:off x="-20075" y="636775"/>
            <a:ext cx="9203950" cy="4550900"/>
          </a:xfrm>
          <a:custGeom>
            <a:rect b="b" l="l" r="r" t="t"/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29" name="Google Shape;429;p23"/>
          <p:cNvSpPr/>
          <p:nvPr/>
        </p:nvSpPr>
        <p:spPr>
          <a:xfrm>
            <a:off x="-33475" y="768100"/>
            <a:ext cx="9210650" cy="4406200"/>
          </a:xfrm>
          <a:custGeom>
            <a:rect b="b" l="l" r="r" t="t"/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430" name="Google Shape;430;p23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3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3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3" name="Google Shape;433;p23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34" name="Google Shape;434;p23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35" name="Google Shape;435;p23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36" name="Google Shape;436;p23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437" name="Google Shape;437;p23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38" name="Google Shape;438;p2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3" name="Google Shape;463;p23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3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3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3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4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70" name="Google Shape;470;p24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471" name="Google Shape;471;p2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4" name="Google Shape;474;p2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475" name="Google Shape;475;p24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76" name="Google Shape;476;p24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77" name="Google Shape;477;p24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478" name="Google Shape;478;p2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479" name="Google Shape;479;p2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4" name="Google Shape;504;p2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4"/>
          <p:cNvSpPr txBox="1"/>
          <p:nvPr>
            <p:ph idx="1" type="body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509" name="Google Shape;509;p2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3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57" name="Google Shape;57;p13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3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" name="Google Shape;60;p13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" name="Google Shape;61;p13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" name="Google Shape;62;p13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" name="Google Shape;63;p13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" name="Google Shape;64;p13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" name="Google Shape;66;p13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13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13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9" name="Google Shape;69;p13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0" name="Google Shape;70;p13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13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2" name="Google Shape;72;p13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3" name="Google Shape;73;p13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13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5" name="Google Shape;75;p13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6" name="Google Shape;76;p13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7" name="Google Shape;77;p13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8" name="Google Shape;78;p13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9" name="Google Shape;79;p13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80" name="Google Shape;80;p13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playlist?list=PLzi1MPCXB7AFnlMW0iGldCs5XqPGXrWu1" TargetMode="External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hyperlink" Target="https://github.com/amirhosseinh77/UNet-AerialSegmentation" TargetMode="External"/><Relationship Id="rId11" Type="http://schemas.openxmlformats.org/officeDocument/2006/relationships/hyperlink" Target="https://ieeexplore.ieee.org/abstract/document/8642743" TargetMode="External"/><Relationship Id="rId22" Type="http://schemas.openxmlformats.org/officeDocument/2006/relationships/hyperlink" Target="https://www.mdpi.com/2220-9964/7/12/464" TargetMode="External"/><Relationship Id="rId10" Type="http://schemas.openxmlformats.org/officeDocument/2006/relationships/hyperlink" Target="https://www.hindawi.com/journals/cin/2022/5008854/" TargetMode="External"/><Relationship Id="rId21" Type="http://schemas.openxmlformats.org/officeDocument/2006/relationships/hyperlink" Target="https://github.com/dead-pool-kit/CSE-545-final-project" TargetMode="External"/><Relationship Id="rId13" Type="http://schemas.openxmlformats.org/officeDocument/2006/relationships/hyperlink" Target="https://link.springer.com/chapter/10.1007/978-981-10-7515-5_19" TargetMode="External"/><Relationship Id="rId12" Type="http://schemas.openxmlformats.org/officeDocument/2006/relationships/hyperlink" Target="https://www.sciencedirect.com/science/article/pii/S0305750X19303985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exergycapital.com/" TargetMode="External"/><Relationship Id="rId4" Type="http://schemas.openxmlformats.org/officeDocument/2006/relationships/hyperlink" Target="https://www.totabc.org/sdg/sustainable-cities-communities" TargetMode="External"/><Relationship Id="rId9" Type="http://schemas.openxmlformats.org/officeDocument/2006/relationships/hyperlink" Target="https://openaccess.thecvf.com/content/CVPR2021/papers/Van_Etten_The_Multi-Temporal_Urban_Development_SpaceNet_Dataset_CVPR_2021_paper.pdf" TargetMode="External"/><Relationship Id="rId15" Type="http://schemas.openxmlformats.org/officeDocument/2006/relationships/hyperlink" Target="https://databank.worldbank.org/source/world-development-indicators" TargetMode="External"/><Relationship Id="rId14" Type="http://schemas.openxmlformats.org/officeDocument/2006/relationships/hyperlink" Target="https://computerresearch.org/index.php/computer/article/view/1771" TargetMode="External"/><Relationship Id="rId17" Type="http://schemas.openxmlformats.org/officeDocument/2006/relationships/hyperlink" Target="https://www.kaggle.com/datasets/humansintheloop/semantic-segmentation-of-aerial-imagery" TargetMode="External"/><Relationship Id="rId16" Type="http://schemas.openxmlformats.org/officeDocument/2006/relationships/hyperlink" Target="https://humansintheloop.org/resources/datasets/semantic-segmentation-dataset/" TargetMode="External"/><Relationship Id="rId5" Type="http://schemas.openxmlformats.org/officeDocument/2006/relationships/hyperlink" Target="https://twitter.com/mgtc_my/status/1040142804452749313" TargetMode="External"/><Relationship Id="rId19" Type="http://schemas.openxmlformats.org/officeDocument/2006/relationships/hyperlink" Target="https://towardsdatascience.com/u-net-for-semantic-segmentation-on-unbalanced-aerial-imagery-3474fa1d3e56" TargetMode="External"/><Relationship Id="rId6" Type="http://schemas.openxmlformats.org/officeDocument/2006/relationships/hyperlink" Target="https://sdgs.un.org/goals/goal11" TargetMode="External"/><Relationship Id="rId18" Type="http://schemas.openxmlformats.org/officeDocument/2006/relationships/hyperlink" Target="https://facebook.github.io/prophet/" TargetMode="External"/><Relationship Id="rId7" Type="http://schemas.openxmlformats.org/officeDocument/2006/relationships/hyperlink" Target="https://www.un.org/sustainabledevelopment/cities/" TargetMode="External"/><Relationship Id="rId8" Type="http://schemas.openxmlformats.org/officeDocument/2006/relationships/hyperlink" Target="https://www.mdpi.com/2072-4292/11/23/2803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Relationship Id="rId4" Type="http://schemas.openxmlformats.org/officeDocument/2006/relationships/image" Target="../media/image27.jpg"/><Relationship Id="rId5" Type="http://schemas.openxmlformats.org/officeDocument/2006/relationships/image" Target="../media/image32.png"/><Relationship Id="rId6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Relationship Id="rId7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sciencedirect.com/science/article/pii/S0305750X19303985#!" TargetMode="External"/><Relationship Id="rId4" Type="http://schemas.openxmlformats.org/officeDocument/2006/relationships/hyperlink" Target="https://ieeexplore.ieee.org/author/37086637746" TargetMode="External"/><Relationship Id="rId5" Type="http://schemas.openxmlformats.org/officeDocument/2006/relationships/hyperlink" Target="https://sciprofiles.com/profile/775778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5"/>
          <p:cNvSpPr txBox="1"/>
          <p:nvPr>
            <p:ph idx="4294967295" type="ctrTitle"/>
          </p:nvPr>
        </p:nvSpPr>
        <p:spPr>
          <a:xfrm>
            <a:off x="301425" y="1575475"/>
            <a:ext cx="5395200" cy="1754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>
                <a:solidFill>
                  <a:schemeClr val="lt1"/>
                </a:solidFill>
              </a:rPr>
              <a:t>SUSTAINABLE CITIES           AND COMMUNITIES</a:t>
            </a:r>
            <a:endParaRPr sz="10000">
              <a:solidFill>
                <a:srgbClr val="FFFFFF"/>
              </a:solidFill>
            </a:endParaRPr>
          </a:p>
        </p:txBody>
      </p:sp>
      <p:sp>
        <p:nvSpPr>
          <p:cNvPr id="515" name="Google Shape;515;p25"/>
          <p:cNvSpPr txBox="1"/>
          <p:nvPr>
            <p:ph idx="4294967295" type="subTitle"/>
          </p:nvPr>
        </p:nvSpPr>
        <p:spPr>
          <a:xfrm>
            <a:off x="5696475" y="1790600"/>
            <a:ext cx="2647800" cy="1353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Team: Shingles All The Way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CSE 545 Project Presentation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Members:</a:t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Pulkit Varshney (114709284)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Pratik Thorwe (113221363)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Saurabh Parekh (114356444)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Purva Makarand Mhasakar (114354303)</a:t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516" name="Google Shape;516;p2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7" name="Google Shape;517;p25"/>
          <p:cNvPicPr preferRelativeResize="0"/>
          <p:nvPr/>
        </p:nvPicPr>
        <p:blipFill rotWithShape="1">
          <a:blip r:embed="rId3">
            <a:alphaModFix/>
          </a:blip>
          <a:srcRect b="0" l="5078" r="0" t="0"/>
          <a:stretch/>
        </p:blipFill>
        <p:spPr>
          <a:xfrm>
            <a:off x="-33100" y="3640825"/>
            <a:ext cx="9520952" cy="15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4"/>
          <p:cNvSpPr txBox="1"/>
          <p:nvPr>
            <p:ph type="title"/>
          </p:nvPr>
        </p:nvSpPr>
        <p:spPr>
          <a:xfrm>
            <a:off x="3286575" y="63975"/>
            <a:ext cx="20157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610" name="Google Shape;610;p34"/>
          <p:cNvSpPr txBox="1"/>
          <p:nvPr/>
        </p:nvSpPr>
        <p:spPr>
          <a:xfrm>
            <a:off x="4309400" y="966725"/>
            <a:ext cx="45477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    4. Generate a Hypothesis tree to test all the hypotheses: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We test the root hypothesis &amp; obtain the attributes on which the root hypothesis is depended.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Based on these attributes we recursively perform hypothesis testing to find the child attributes on which the concerned parent depends.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Next, we reach the leaf nodes of our hypothesis tree which contains the base attributes that govern our root attribute.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1" name="Google Shape;6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25" y="1111525"/>
            <a:ext cx="3782075" cy="21321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5"/>
          <p:cNvSpPr txBox="1"/>
          <p:nvPr>
            <p:ph type="title"/>
          </p:nvPr>
        </p:nvSpPr>
        <p:spPr>
          <a:xfrm>
            <a:off x="3365975" y="83400"/>
            <a:ext cx="20157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617" name="Google Shape;617;p35"/>
          <p:cNvSpPr txBox="1"/>
          <p:nvPr/>
        </p:nvSpPr>
        <p:spPr>
          <a:xfrm>
            <a:off x="1694625" y="1057050"/>
            <a:ext cx="57495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5. Recommend the changes for the coming years in the attributes to govern the required change in the root hypothesis</a:t>
            </a: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Based on the hypothesis tree, we predict the values of the target attributes for the next 10 years using the Autoregressive Integrated Moving Average Exogenous Variable(ARIMAX) time series forecasting model.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We forecasted and compared the values for multiple countries including United States, India, China, UK, Germany and Brazil and derived useful insights from the trend.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6"/>
          <p:cNvSpPr txBox="1"/>
          <p:nvPr>
            <p:ph type="title"/>
          </p:nvPr>
        </p:nvSpPr>
        <p:spPr>
          <a:xfrm>
            <a:off x="1178298" y="36400"/>
            <a:ext cx="6904500" cy="4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RESULTS- Interactive dashboard (using d3.js, python)</a:t>
            </a:r>
            <a:endParaRPr/>
          </a:p>
        </p:txBody>
      </p:sp>
      <p:sp>
        <p:nvSpPr>
          <p:cNvPr id="623" name="Google Shape;623;p36"/>
          <p:cNvSpPr txBox="1"/>
          <p:nvPr/>
        </p:nvSpPr>
        <p:spPr>
          <a:xfrm>
            <a:off x="1376900" y="4102000"/>
            <a:ext cx="60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4" name="Google Shape;624;p36"/>
          <p:cNvSpPr txBox="1"/>
          <p:nvPr/>
        </p:nvSpPr>
        <p:spPr>
          <a:xfrm>
            <a:off x="456775" y="3940000"/>
            <a:ext cx="84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Link: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https://www.youtube.com/playlist?list=PLzi1MPCXB7AFnlMW0iGldCs5XqPGXrWu1</a:t>
            </a:r>
            <a:endParaRPr>
              <a:solidFill>
                <a:srgbClr val="6D9EE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25" name="Google Shape;6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538" y="423675"/>
            <a:ext cx="7366927" cy="357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"/>
          <p:cNvSpPr txBox="1"/>
          <p:nvPr>
            <p:ph type="title"/>
          </p:nvPr>
        </p:nvSpPr>
        <p:spPr>
          <a:xfrm>
            <a:off x="3276750" y="41700"/>
            <a:ext cx="2872800" cy="5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r>
              <a:rPr lang="en"/>
              <a:t>- Predictions</a:t>
            </a:r>
            <a:endParaRPr/>
          </a:p>
        </p:txBody>
      </p:sp>
      <p:pic>
        <p:nvPicPr>
          <p:cNvPr id="631" name="Google Shape;6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800" y="1028975"/>
            <a:ext cx="7247700" cy="2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7"/>
          <p:cNvSpPr txBox="1"/>
          <p:nvPr/>
        </p:nvSpPr>
        <p:spPr>
          <a:xfrm>
            <a:off x="3276750" y="3523325"/>
            <a:ext cx="30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Forec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asting for Louisiana, USA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3" name="Google Shape;633;p37"/>
          <p:cNvSpPr txBox="1"/>
          <p:nvPr/>
        </p:nvSpPr>
        <p:spPr>
          <a:xfrm>
            <a:off x="1118725" y="926750"/>
            <a:ext cx="41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4" name="Google Shape;634;p37"/>
          <p:cNvSpPr txBox="1"/>
          <p:nvPr/>
        </p:nvSpPr>
        <p:spPr>
          <a:xfrm>
            <a:off x="1039300" y="655375"/>
            <a:ext cx="695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We performed forecasting and predicted the green area and urban land area coverage for future 5 time periods. Graph of the predictions for one of the regions is :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8"/>
          <p:cNvSpPr txBox="1"/>
          <p:nvPr>
            <p:ph type="title"/>
          </p:nvPr>
        </p:nvSpPr>
        <p:spPr>
          <a:xfrm>
            <a:off x="3054350" y="55300"/>
            <a:ext cx="31290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Predictions</a:t>
            </a:r>
            <a:endParaRPr/>
          </a:p>
        </p:txBody>
      </p:sp>
      <p:pic>
        <p:nvPicPr>
          <p:cNvPr id="640" name="Google Shape;6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75" y="562982"/>
            <a:ext cx="4262600" cy="1603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75" y="2302950"/>
            <a:ext cx="4272133" cy="160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0300" y="548836"/>
            <a:ext cx="4262600" cy="160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2963" y="2302938"/>
            <a:ext cx="4417274" cy="1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25" y="335338"/>
            <a:ext cx="4344675" cy="162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064" y="2035525"/>
            <a:ext cx="4434536" cy="16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413" y="2055488"/>
            <a:ext cx="4372500" cy="16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30116"/>
            <a:ext cx="4372501" cy="163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475" y="704775"/>
            <a:ext cx="3464951" cy="33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725" y="704775"/>
            <a:ext cx="3614349" cy="334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40"/>
          <p:cNvSpPr txBox="1"/>
          <p:nvPr>
            <p:ph type="title"/>
          </p:nvPr>
        </p:nvSpPr>
        <p:spPr>
          <a:xfrm>
            <a:off x="4092200" y="35075"/>
            <a:ext cx="1197900" cy="5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1"/>
          <p:cNvSpPr txBox="1"/>
          <p:nvPr>
            <p:ph type="title"/>
          </p:nvPr>
        </p:nvSpPr>
        <p:spPr>
          <a:xfrm>
            <a:off x="3550417" y="0"/>
            <a:ext cx="16314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664" name="Google Shape;664;p41"/>
          <p:cNvGrpSpPr/>
          <p:nvPr/>
        </p:nvGrpSpPr>
        <p:grpSpPr>
          <a:xfrm>
            <a:off x="243477" y="2985240"/>
            <a:ext cx="8657046" cy="1246331"/>
            <a:chOff x="1593000" y="2322568"/>
            <a:chExt cx="5958050" cy="643500"/>
          </a:xfrm>
        </p:grpSpPr>
        <p:sp>
          <p:nvSpPr>
            <p:cNvPr id="665" name="Google Shape;665;p4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Moved towards Sustainability in the developing countries</a:t>
              </a:r>
              <a:endPara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0CE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4387850" y="2323749"/>
              <a:ext cx="3163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Predicted trends in Xs based on (S)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Predicted trends in Y based on Xs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Obtained </a:t>
              </a: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important</a:t>
              </a: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traits required for a country’s sustainable growth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2" name="Google Shape;672;p41"/>
          <p:cNvGrpSpPr/>
          <p:nvPr/>
        </p:nvGrpSpPr>
        <p:grpSpPr>
          <a:xfrm>
            <a:off x="243477" y="1716473"/>
            <a:ext cx="8657046" cy="1246331"/>
            <a:chOff x="1593000" y="2322568"/>
            <a:chExt cx="5958050" cy="643500"/>
          </a:xfrm>
        </p:grpSpPr>
        <p:sp>
          <p:nvSpPr>
            <p:cNvPr id="673" name="Google Shape;673;p4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Reduced dependency over developed countries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4387850" y="2323745"/>
              <a:ext cx="3163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Identified</a:t>
              </a: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attributes </a:t>
              </a: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responsible</a:t>
              </a: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for dependency (Y)</a:t>
              </a:r>
              <a:endPara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Tested our hypothesis (H),  with attributes of sustainability in cities (Xs), country’s dependency reduces</a:t>
              </a:r>
              <a:endPara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Obtained dependency of Y on Xs</a:t>
              </a:r>
              <a:endPara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0" name="Google Shape;680;p41"/>
          <p:cNvGrpSpPr/>
          <p:nvPr/>
        </p:nvGrpSpPr>
        <p:grpSpPr>
          <a:xfrm>
            <a:off x="243477" y="447689"/>
            <a:ext cx="8657046" cy="1246331"/>
            <a:chOff x="1593000" y="2322568"/>
            <a:chExt cx="5958050" cy="643500"/>
          </a:xfrm>
        </p:grpSpPr>
        <p:sp>
          <p:nvSpPr>
            <p:cNvPr id="681" name="Google Shape;681;p4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Obtained Sustainable Cities</a:t>
              </a:r>
              <a:endPara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87" name="Google Shape;687;p41"/>
            <p:cNvSpPr/>
            <p:nvPr/>
          </p:nvSpPr>
          <p:spPr>
            <a:xfrm>
              <a:off x="4387850" y="2323751"/>
              <a:ext cx="3163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Performed Similarity search (S) to compare country’s growth.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Successfully identified attributes (Xs) responsible for sustainability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2"/>
          <p:cNvSpPr txBox="1"/>
          <p:nvPr>
            <p:ph type="title"/>
          </p:nvPr>
        </p:nvSpPr>
        <p:spPr>
          <a:xfrm>
            <a:off x="3800400" y="111225"/>
            <a:ext cx="15432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693" name="Google Shape;693;p42"/>
          <p:cNvSpPr txBox="1"/>
          <p:nvPr/>
        </p:nvSpPr>
        <p:spPr>
          <a:xfrm>
            <a:off x="478050" y="409350"/>
            <a:ext cx="81879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3"/>
              </a:rPr>
              <a:t>https://www.exergycapital.com/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4"/>
              </a:rPr>
              <a:t>https://www.totabc.org/sdg/sustainable-cities-communities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5"/>
              </a:rPr>
              <a:t>https://twitter.com/mgtc_my/status/1040142804452749313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6"/>
              </a:rPr>
              <a:t>https://sdgs.un.org/goals/goal11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7"/>
              </a:rPr>
              <a:t>https://www.un.org/sustainabledevelopment/cities/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8"/>
              </a:rPr>
              <a:t>https://www.mdpi.com/2072-4292/11/23/2803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9"/>
              </a:rPr>
              <a:t>https://openaccess.thecvf.com/content/CVPR2021/papers/Van_Etten_The_Multi-Temporal_Urban_Development_SpaceNet_Dataset_CVPR_2021_paper.pdf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10"/>
              </a:rPr>
              <a:t>https://www.hindawi.com/journals/cin/2022/5008854/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11"/>
              </a:rPr>
              <a:t>https://ieeexplore.ieee.org/abstract/document/8642743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12"/>
              </a:rPr>
              <a:t>https://www.sciencedirect.com/science/article/pii/S0305750X19303985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13"/>
              </a:rPr>
              <a:t>https://link.springer.com/chapter/10.1007/978-981-10-7515-5_19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14"/>
              </a:rPr>
              <a:t>https://computerresearch.org/index.php/computer/article/view/1771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15"/>
              </a:rPr>
              <a:t>https://databank.worldbank.org/source/world-development-indicators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16"/>
              </a:rPr>
              <a:t>https://humansintheloop.org/resources/datasets/semantic-segmentation-dataset/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17"/>
              </a:rPr>
              <a:t>https://www.kaggle.com/datasets/humansintheloop/semantic-segmentation-of-aerial-imagery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18"/>
              </a:rPr>
              <a:t>https://facebook.github.io/prophet/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19"/>
              </a:rPr>
              <a:t>https://towardsdatascience.com/u-net-for-semantic-segmentation-on-unbalanced-aerial-imagery-3474fa1d3e56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20"/>
              </a:rPr>
              <a:t>https://github.com/amirhosseinh77/UNet-AerialSegmentation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/>
              </a:rPr>
              <a:t>https://github.com/dead-pool-kit/CSE-545-final-project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2"/>
              </a:rPr>
              <a:t>https://www.mdpi.com/2220-9964/7/12/464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</a:rPr>
              <a:t>https://drive.google.com/drive/folders/16jGJ9GyfPKb0e-klZzKKwvFurqrpolRn?usp=sharing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4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3"/>
          <p:cNvSpPr txBox="1"/>
          <p:nvPr>
            <p:ph type="title"/>
          </p:nvPr>
        </p:nvSpPr>
        <p:spPr>
          <a:xfrm>
            <a:off x="1073700" y="118825"/>
            <a:ext cx="69966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THANKYOU</a:t>
            </a:r>
            <a:endParaRPr/>
          </a:p>
        </p:txBody>
      </p:sp>
      <p:sp>
        <p:nvSpPr>
          <p:cNvPr id="700" name="Google Shape;700;p4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1" name="Google Shape;701;p43"/>
          <p:cNvSpPr txBox="1"/>
          <p:nvPr/>
        </p:nvSpPr>
        <p:spPr>
          <a:xfrm>
            <a:off x="860325" y="3226600"/>
            <a:ext cx="14892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Pulkit Varshney</a:t>
            </a:r>
            <a:endParaRPr b="0" i="0" sz="1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2" name="Google Shape;702;p43"/>
          <p:cNvSpPr txBox="1"/>
          <p:nvPr/>
        </p:nvSpPr>
        <p:spPr>
          <a:xfrm>
            <a:off x="2840050" y="3226600"/>
            <a:ext cx="1489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Pratik Thorwe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3" name="Google Shape;703;p43"/>
          <p:cNvSpPr txBox="1"/>
          <p:nvPr/>
        </p:nvSpPr>
        <p:spPr>
          <a:xfrm>
            <a:off x="4430900" y="3226600"/>
            <a:ext cx="24060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Purva Makarand Mhasakar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4" name="Google Shape;704;p43"/>
          <p:cNvSpPr txBox="1"/>
          <p:nvPr/>
        </p:nvSpPr>
        <p:spPr>
          <a:xfrm>
            <a:off x="6799500" y="3226600"/>
            <a:ext cx="1489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Saurabh Parekh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05" name="Google Shape;7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900" y="1656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6" name="Google Shape;706;p43"/>
          <p:cNvPicPr preferRelativeResize="0"/>
          <p:nvPr/>
        </p:nvPicPr>
        <p:blipFill rotWithShape="1">
          <a:blip r:embed="rId4">
            <a:alphaModFix/>
          </a:blip>
          <a:srcRect b="8802" l="20872" r="20872" t="32943"/>
          <a:stretch/>
        </p:blipFill>
        <p:spPr>
          <a:xfrm>
            <a:off x="4815838" y="1652673"/>
            <a:ext cx="1548300" cy="1497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7" name="Google Shape;707;p43"/>
          <p:cNvPicPr preferRelativeResize="0"/>
          <p:nvPr/>
        </p:nvPicPr>
        <p:blipFill rotWithShape="1">
          <a:blip r:embed="rId5">
            <a:alphaModFix/>
          </a:blip>
          <a:srcRect b="0" l="8399" r="0" t="0"/>
          <a:stretch/>
        </p:blipFill>
        <p:spPr>
          <a:xfrm>
            <a:off x="2730156" y="1651925"/>
            <a:ext cx="1548300" cy="149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8" name="Google Shape;708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1575" y="1651925"/>
            <a:ext cx="1422300" cy="1422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3" name="Google Shape;523;p26"/>
          <p:cNvSpPr txBox="1"/>
          <p:nvPr>
            <p:ph type="title"/>
          </p:nvPr>
        </p:nvSpPr>
        <p:spPr>
          <a:xfrm>
            <a:off x="2644300" y="67675"/>
            <a:ext cx="3651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GOALS</a:t>
            </a:r>
            <a:endParaRPr/>
          </a:p>
        </p:txBody>
      </p:sp>
      <p:pic>
        <p:nvPicPr>
          <p:cNvPr id="524" name="Google Shape;5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636" y="1044013"/>
            <a:ext cx="1766087" cy="245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25" y="1006575"/>
            <a:ext cx="1850700" cy="25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301" y="1058500"/>
            <a:ext cx="1850700" cy="247594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26"/>
          <p:cNvSpPr/>
          <p:nvPr/>
        </p:nvSpPr>
        <p:spPr>
          <a:xfrm>
            <a:off x="524925" y="744775"/>
            <a:ext cx="1952700" cy="2976600"/>
          </a:xfrm>
          <a:prstGeom prst="roundRect">
            <a:avLst>
              <a:gd fmla="val 16667" name="adj"/>
            </a:avLst>
          </a:prstGeom>
          <a:solidFill>
            <a:srgbClr val="FFFFFF">
              <a:alpha val="0"/>
            </a:srgbClr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6"/>
          <p:cNvSpPr/>
          <p:nvPr/>
        </p:nvSpPr>
        <p:spPr>
          <a:xfrm>
            <a:off x="4610663" y="808175"/>
            <a:ext cx="1974000" cy="2976600"/>
          </a:xfrm>
          <a:prstGeom prst="roundRect">
            <a:avLst>
              <a:gd fmla="val 16667" name="adj"/>
            </a:avLst>
          </a:prstGeom>
          <a:solidFill>
            <a:srgbClr val="FFFFFF">
              <a:alpha val="0"/>
            </a:srgbClr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6"/>
          <p:cNvSpPr/>
          <p:nvPr/>
        </p:nvSpPr>
        <p:spPr>
          <a:xfrm>
            <a:off x="2567800" y="808163"/>
            <a:ext cx="1952700" cy="2976600"/>
          </a:xfrm>
          <a:prstGeom prst="roundRect">
            <a:avLst>
              <a:gd fmla="val 16667" name="adj"/>
            </a:avLst>
          </a:prstGeom>
          <a:solidFill>
            <a:srgbClr val="FFFFFF">
              <a:alpha val="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6"/>
          <p:cNvSpPr/>
          <p:nvPr/>
        </p:nvSpPr>
        <p:spPr>
          <a:xfrm>
            <a:off x="3901750" y="229570"/>
            <a:ext cx="1136700" cy="397800"/>
          </a:xfrm>
          <a:prstGeom prst="roundRect">
            <a:avLst>
              <a:gd fmla="val 16667" name="adj"/>
            </a:avLst>
          </a:prstGeom>
          <a:solidFill>
            <a:srgbClr val="FFFFFF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0700" y="953558"/>
            <a:ext cx="1766075" cy="2559029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26"/>
          <p:cNvSpPr/>
          <p:nvPr/>
        </p:nvSpPr>
        <p:spPr>
          <a:xfrm>
            <a:off x="6674850" y="808163"/>
            <a:ext cx="1952700" cy="2976600"/>
          </a:xfrm>
          <a:prstGeom prst="roundRect">
            <a:avLst>
              <a:gd fmla="val 16667" name="adj"/>
            </a:avLst>
          </a:prstGeom>
          <a:solidFill>
            <a:srgbClr val="FFFFFF">
              <a:alpha val="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7"/>
          <p:cNvSpPr txBox="1"/>
          <p:nvPr/>
        </p:nvSpPr>
        <p:spPr>
          <a:xfrm>
            <a:off x="2834050" y="1073325"/>
            <a:ext cx="314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100" y="281125"/>
            <a:ext cx="2416476" cy="2290626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9" name="Google Shape;539;p27"/>
          <p:cNvPicPr preferRelativeResize="0"/>
          <p:nvPr/>
        </p:nvPicPr>
        <p:blipFill rotWithShape="1">
          <a:blip r:embed="rId4">
            <a:alphaModFix/>
          </a:blip>
          <a:srcRect b="0" l="0" r="0" t="69880"/>
          <a:stretch/>
        </p:blipFill>
        <p:spPr>
          <a:xfrm>
            <a:off x="6396650" y="3286275"/>
            <a:ext cx="1744975" cy="1071128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0" name="Google Shape;54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500" y="2658400"/>
            <a:ext cx="2781051" cy="1533001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1" name="Google Shape;541;p27"/>
          <p:cNvPicPr preferRelativeResize="0"/>
          <p:nvPr/>
        </p:nvPicPr>
        <p:blipFill rotWithShape="1">
          <a:blip r:embed="rId6">
            <a:alphaModFix/>
          </a:blip>
          <a:srcRect b="5455" l="10246" r="5351" t="0"/>
          <a:stretch/>
        </p:blipFill>
        <p:spPr>
          <a:xfrm>
            <a:off x="3601105" y="1164905"/>
            <a:ext cx="2374550" cy="2404498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27"/>
          <p:cNvSpPr txBox="1"/>
          <p:nvPr>
            <p:ph type="title"/>
          </p:nvPr>
        </p:nvSpPr>
        <p:spPr>
          <a:xfrm>
            <a:off x="3663225" y="2658400"/>
            <a:ext cx="2250300" cy="4380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CARE?</a:t>
            </a:r>
            <a:endParaRPr/>
          </a:p>
        </p:txBody>
      </p:sp>
      <p:sp>
        <p:nvSpPr>
          <p:cNvPr id="543" name="Google Shape;543;p27"/>
          <p:cNvSpPr/>
          <p:nvPr/>
        </p:nvSpPr>
        <p:spPr>
          <a:xfrm>
            <a:off x="5625900" y="3443075"/>
            <a:ext cx="566700" cy="22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6650" y="152250"/>
            <a:ext cx="1744976" cy="3013873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5" name="Google Shape;545;p27"/>
          <p:cNvSpPr/>
          <p:nvPr/>
        </p:nvSpPr>
        <p:spPr>
          <a:xfrm rot="1968166">
            <a:off x="3270439" y="1244822"/>
            <a:ext cx="596402" cy="267621"/>
          </a:xfrm>
          <a:prstGeom prst="leftArrow">
            <a:avLst>
              <a:gd fmla="val 50000" name="adj1"/>
              <a:gd fmla="val 9944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7"/>
          <p:cNvSpPr/>
          <p:nvPr/>
        </p:nvSpPr>
        <p:spPr>
          <a:xfrm rot="-1823725">
            <a:off x="3434949" y="3362894"/>
            <a:ext cx="596484" cy="267600"/>
          </a:xfrm>
          <a:prstGeom prst="leftArrow">
            <a:avLst>
              <a:gd fmla="val 50000" name="adj1"/>
              <a:gd fmla="val 9944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7"/>
          <p:cNvSpPr/>
          <p:nvPr/>
        </p:nvSpPr>
        <p:spPr>
          <a:xfrm rot="8341043">
            <a:off x="5673739" y="1292686"/>
            <a:ext cx="596496" cy="267514"/>
          </a:xfrm>
          <a:prstGeom prst="leftArrow">
            <a:avLst>
              <a:gd fmla="val 50000" name="adj1"/>
              <a:gd fmla="val 9944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7"/>
          <p:cNvSpPr/>
          <p:nvPr/>
        </p:nvSpPr>
        <p:spPr>
          <a:xfrm rot="-9250941">
            <a:off x="5610918" y="3353854"/>
            <a:ext cx="596544" cy="267548"/>
          </a:xfrm>
          <a:prstGeom prst="leftArrow">
            <a:avLst>
              <a:gd fmla="val 50000" name="adj1"/>
              <a:gd fmla="val 9944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8"/>
          <p:cNvSpPr txBox="1"/>
          <p:nvPr>
            <p:ph type="title"/>
          </p:nvPr>
        </p:nvSpPr>
        <p:spPr>
          <a:xfrm>
            <a:off x="3542100" y="145975"/>
            <a:ext cx="20598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 sz="1600"/>
          </a:p>
        </p:txBody>
      </p:sp>
      <p:sp>
        <p:nvSpPr>
          <p:cNvPr id="554" name="Google Shape;554;p28"/>
          <p:cNvSpPr txBox="1"/>
          <p:nvPr/>
        </p:nvSpPr>
        <p:spPr>
          <a:xfrm>
            <a:off x="319600" y="1086413"/>
            <a:ext cx="47394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05050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b="1" lang="en" sz="1600">
                <a:solidFill>
                  <a:srgbClr val="505050"/>
                </a:solidFill>
                <a:latin typeface="Georgia"/>
                <a:ea typeface="Georgia"/>
                <a:cs typeface="Georgia"/>
                <a:sym typeface="Georgia"/>
              </a:rPr>
              <a:t>Are we on the right path to achieve the sustainable development goals”, </a:t>
            </a:r>
            <a:endParaRPr b="1" sz="1600">
              <a:solidFill>
                <a:srgbClr val="50505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FF6C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Jonathan D.Moye</a:t>
            </a:r>
            <a:r>
              <a:rPr lang="en" sz="650">
                <a:solidFill>
                  <a:srgbClr val="FF6C00"/>
                </a:solidFill>
              </a:rPr>
              <a:t> et al. [10]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28"/>
          <p:cNvSpPr txBox="1"/>
          <p:nvPr/>
        </p:nvSpPr>
        <p:spPr>
          <a:xfrm>
            <a:off x="4727500" y="1685300"/>
            <a:ext cx="41667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110000"/>
              </a:lnSpc>
              <a:spcBef>
                <a:spcPts val="3000"/>
              </a:spcBef>
              <a:spcAft>
                <a:spcPts val="1500"/>
              </a:spcAft>
              <a:buNone/>
            </a:pPr>
            <a:r>
              <a:rPr b="1" lang="en" sz="1600">
                <a:solidFill>
                  <a:srgbClr val="505050"/>
                </a:solidFill>
                <a:latin typeface="Georgia"/>
                <a:ea typeface="Georgia"/>
                <a:cs typeface="Georgia"/>
                <a:sym typeface="Georgia"/>
              </a:rPr>
              <a:t>“Spark Big Data Analysis of World Development Indicators”,</a:t>
            </a:r>
            <a:r>
              <a:rPr lang="en" sz="1850">
                <a:solidFill>
                  <a:srgbClr val="2F5E83"/>
                </a:solidFill>
                <a:highlight>
                  <a:srgbClr val="FFFFFF"/>
                </a:highlight>
              </a:rPr>
              <a:t> </a:t>
            </a:r>
            <a:r>
              <a:rPr lang="en" sz="650">
                <a:solidFill>
                  <a:srgbClr val="FF6C00"/>
                </a:solidFill>
              </a:rPr>
              <a:t>Kunal Pritwani et al [12]</a:t>
            </a:r>
            <a:endParaRPr sz="650">
              <a:solidFill>
                <a:srgbClr val="FF6C00"/>
              </a:solidFill>
            </a:endParaRPr>
          </a:p>
        </p:txBody>
      </p:sp>
      <p:sp>
        <p:nvSpPr>
          <p:cNvPr id="556" name="Google Shape;556;p28"/>
          <p:cNvSpPr txBox="1"/>
          <p:nvPr/>
        </p:nvSpPr>
        <p:spPr>
          <a:xfrm>
            <a:off x="814025" y="2876250"/>
            <a:ext cx="272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7" name="Google Shape;557;p28"/>
          <p:cNvSpPr txBox="1"/>
          <p:nvPr/>
        </p:nvSpPr>
        <p:spPr>
          <a:xfrm>
            <a:off x="4572000" y="3261775"/>
            <a:ext cx="4246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505050"/>
                </a:solidFill>
                <a:latin typeface="Georgia"/>
                <a:ea typeface="Georgia"/>
                <a:cs typeface="Georgia"/>
                <a:sym typeface="Georgia"/>
              </a:rPr>
              <a:t>“Detection of Water-Bodies Using Semantic Segmentation”,</a:t>
            </a:r>
            <a:r>
              <a:rPr lang="en" sz="450">
                <a:solidFill>
                  <a:srgbClr val="FF6C00"/>
                </a:solidFill>
              </a:rPr>
              <a:t> </a:t>
            </a:r>
            <a:r>
              <a:rPr lang="en" sz="650">
                <a:solidFill>
                  <a:srgbClr val="FF6C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Mina Talal</a:t>
            </a:r>
            <a:r>
              <a:rPr lang="en" sz="650">
                <a:solidFill>
                  <a:srgbClr val="FF6C00"/>
                </a:solidFill>
              </a:rPr>
              <a:t> et al.[9]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8" name="Google Shape;558;p28"/>
          <p:cNvSpPr txBox="1"/>
          <p:nvPr/>
        </p:nvSpPr>
        <p:spPr>
          <a:xfrm>
            <a:off x="485350" y="2527199"/>
            <a:ext cx="44079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3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en" sz="1600">
                <a:solidFill>
                  <a:srgbClr val="505050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b="1" lang="en" sz="1600">
                <a:solidFill>
                  <a:srgbClr val="505050"/>
                </a:solidFill>
                <a:latin typeface="Georgia"/>
                <a:ea typeface="Georgia"/>
                <a:cs typeface="Georgia"/>
                <a:sym typeface="Georgia"/>
              </a:rPr>
              <a:t>How to Contextualize SDG 11? Looking at Indicators for Sustainable Urban Development in Germany”</a:t>
            </a:r>
            <a:r>
              <a:rPr b="1" lang="en" sz="1200">
                <a:solidFill>
                  <a:srgbClr val="505050"/>
                </a:solidFill>
                <a:latin typeface="Georgia"/>
                <a:ea typeface="Georgia"/>
                <a:cs typeface="Georgia"/>
                <a:sym typeface="Georgia"/>
              </a:rPr>
              <a:t>,</a:t>
            </a:r>
            <a:r>
              <a:rPr b="1" lang="en" sz="1500">
                <a:solidFill>
                  <a:srgbClr val="50505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650">
                <a:solidFill>
                  <a:srgbClr val="FF6C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Florian Koch</a:t>
            </a:r>
            <a:r>
              <a:rPr lang="en" sz="650">
                <a:solidFill>
                  <a:srgbClr val="FF6C00"/>
                </a:solidFill>
              </a:rPr>
              <a:t> et al.[20]</a:t>
            </a:r>
            <a:endParaRPr b="1" sz="115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9"/>
          <p:cNvSpPr txBox="1"/>
          <p:nvPr>
            <p:ph type="title"/>
          </p:nvPr>
        </p:nvSpPr>
        <p:spPr>
          <a:xfrm>
            <a:off x="3161100" y="145650"/>
            <a:ext cx="28218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DESCRIPTION</a:t>
            </a:r>
            <a:endParaRPr/>
          </a:p>
        </p:txBody>
      </p:sp>
      <p:graphicFrame>
        <p:nvGraphicFramePr>
          <p:cNvPr id="564" name="Google Shape;564;p29"/>
          <p:cNvGraphicFramePr/>
          <p:nvPr/>
        </p:nvGraphicFramePr>
        <p:xfrm>
          <a:off x="1346025" y="851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{BDF3CAD1-C39C-44B7-ADC8-164F127823E7}</a:tableStyleId>
              </a:tblPr>
              <a:tblGrid>
                <a:gridCol w="2179800"/>
                <a:gridCol w="2739325"/>
                <a:gridCol w="1620275"/>
              </a:tblGrid>
              <a:tr h="67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DATASET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DESCRIPTION</a:t>
                      </a:r>
                      <a:endParaRPr b="1" sz="1300" u="none" cap="none" strike="noStrike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  <a:endParaRPr b="1" sz="1300" u="none" cap="none" strike="noStrike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67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World Development Indicators Database [13]</a:t>
                      </a:r>
                      <a:endParaRPr b="1" sz="1100" u="none" cap="none" strike="noStrike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Structured data for Spark Similarity Search, Hypothesis Testing and Time Series Feature Prediction</a:t>
                      </a:r>
                      <a:endParaRPr b="1" sz="1500" u="none" cap="none" strike="noStrike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30,00,000 Rows x 60 Columns</a:t>
                      </a:r>
                      <a:endParaRPr b="1" sz="1500" u="none" cap="none" strike="noStrike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Multi-Temporal Urban Development SpaceNet Dataset[7]</a:t>
                      </a:r>
                      <a:endParaRPr b="1" sz="1100" u="none" cap="none" strike="noStrike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Unstructured Time Series data of 100 unique geographical areas covering nearly 40,000 square kms of area</a:t>
                      </a:r>
                      <a:endParaRPr b="1" sz="1500" u="none" cap="none" strike="noStrike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3047 Images, 20.11GB</a:t>
                      </a:r>
                      <a:endParaRPr b="1" sz="1500" u="none" cap="none" strike="noStrike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Semantic Segmentation of Aerial Imagery[14]</a:t>
                      </a:r>
                      <a:endParaRPr b="1" sz="1100" u="none" cap="none" strike="noStrike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Dataset is used for training forest and land detection models. Consists of MBRSC satellite-captured images</a:t>
                      </a:r>
                      <a:endParaRPr b="1" sz="1500" u="none" cap="none" strike="noStrike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 Images, 33.5MB</a:t>
                      </a:r>
                      <a:endParaRPr b="1" sz="1500" u="none" cap="none" strike="noStrike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0"/>
          <p:cNvSpPr txBox="1"/>
          <p:nvPr>
            <p:ph type="title"/>
          </p:nvPr>
        </p:nvSpPr>
        <p:spPr>
          <a:xfrm>
            <a:off x="3385525" y="0"/>
            <a:ext cx="21075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570" name="Google Shape;570;p30"/>
          <p:cNvPicPr preferRelativeResize="0"/>
          <p:nvPr/>
        </p:nvPicPr>
        <p:blipFill rotWithShape="1">
          <a:blip r:embed="rId3">
            <a:alphaModFix/>
          </a:blip>
          <a:srcRect b="7785" l="0" r="0" t="8046"/>
          <a:stretch/>
        </p:blipFill>
        <p:spPr>
          <a:xfrm>
            <a:off x="199050" y="1042025"/>
            <a:ext cx="3024750" cy="28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1874" y="2066811"/>
            <a:ext cx="787701" cy="85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0"/>
          <p:cNvPicPr preferRelativeResize="0"/>
          <p:nvPr/>
        </p:nvPicPr>
        <p:blipFill rotWithShape="1">
          <a:blip r:embed="rId5">
            <a:alphaModFix/>
          </a:blip>
          <a:srcRect b="12002" l="0" r="0" t="0"/>
          <a:stretch/>
        </p:blipFill>
        <p:spPr>
          <a:xfrm>
            <a:off x="3769800" y="522950"/>
            <a:ext cx="5163100" cy="35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425" y="3038450"/>
            <a:ext cx="1022350" cy="9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8025" y="284676"/>
            <a:ext cx="991950" cy="10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0350" y="1456325"/>
            <a:ext cx="1293800" cy="5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1"/>
          <p:cNvSpPr txBox="1"/>
          <p:nvPr>
            <p:ph type="title"/>
          </p:nvPr>
        </p:nvSpPr>
        <p:spPr>
          <a:xfrm>
            <a:off x="3400600" y="84025"/>
            <a:ext cx="1943100" cy="5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581" name="Google Shape;581;p31"/>
          <p:cNvSpPr txBox="1"/>
          <p:nvPr/>
        </p:nvSpPr>
        <p:spPr>
          <a:xfrm>
            <a:off x="5044625" y="3226600"/>
            <a:ext cx="152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Satellite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 Image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31"/>
          <p:cNvSpPr txBox="1"/>
          <p:nvPr/>
        </p:nvSpPr>
        <p:spPr>
          <a:xfrm>
            <a:off x="450150" y="1365750"/>
            <a:ext cx="4303200" cy="24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Convert unstructured data to structured data using Tensorflow: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mage segmentation on the time series satellite images of the Multi-Temporal Urban Development SpaceNet dataset.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Tr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ain the UNet architecture model on the Semantic segmentation of aerial imagery dataset.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Calculate the percentage of greenery and urban land area coverage.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350" y="1502550"/>
            <a:ext cx="1694100" cy="16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850" y="1502550"/>
            <a:ext cx="1694100" cy="1692451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1"/>
          <p:cNvSpPr txBox="1"/>
          <p:nvPr/>
        </p:nvSpPr>
        <p:spPr>
          <a:xfrm>
            <a:off x="6732350" y="3226600"/>
            <a:ext cx="1906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Image Segmentation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2"/>
          <p:cNvSpPr txBox="1"/>
          <p:nvPr>
            <p:ph type="title"/>
          </p:nvPr>
        </p:nvSpPr>
        <p:spPr>
          <a:xfrm>
            <a:off x="3233775" y="103600"/>
            <a:ext cx="19482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591" name="Google Shape;591;p32"/>
          <p:cNvSpPr txBox="1"/>
          <p:nvPr/>
        </p:nvSpPr>
        <p:spPr>
          <a:xfrm>
            <a:off x="2621400" y="638375"/>
            <a:ext cx="4741500" cy="27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Find highly correlated countries with time and impute missing values by Similarity Search: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We standardize the data using min-max scalar, finds all-pair cosine similarity, filters top 100 highly correlated users(countries with year), imputes the missing values, converts rdd to csv again for hypothesis testing.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For the selected set of features, one good analysis comes out- we can compare countries' growth in a year wrt to another country’s growth in a different year.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2" name="Google Shape;5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050" y="3374600"/>
            <a:ext cx="4857851" cy="850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3" name="Google Shape;593;p32"/>
          <p:cNvCxnSpPr/>
          <p:nvPr/>
        </p:nvCxnSpPr>
        <p:spPr>
          <a:xfrm flipH="1" rot="10800000">
            <a:off x="5822975" y="3144475"/>
            <a:ext cx="684300" cy="7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4" name="Google Shape;594;p32"/>
          <p:cNvSpPr txBox="1"/>
          <p:nvPr/>
        </p:nvSpPr>
        <p:spPr>
          <a:xfrm>
            <a:off x="6550325" y="2942600"/>
            <a:ext cx="98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Imputed Value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95" name="Google Shape;5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25" y="690300"/>
            <a:ext cx="1839244" cy="2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2"/>
          <p:cNvSpPr txBox="1"/>
          <p:nvPr/>
        </p:nvSpPr>
        <p:spPr>
          <a:xfrm>
            <a:off x="470100" y="3548050"/>
            <a:ext cx="1839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Countries with similar trend as of Canada in 2019, for our selected set of features wrt SDG:11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3"/>
          <p:cNvSpPr txBox="1"/>
          <p:nvPr>
            <p:ph type="title"/>
          </p:nvPr>
        </p:nvSpPr>
        <p:spPr>
          <a:xfrm>
            <a:off x="3456650" y="68750"/>
            <a:ext cx="18525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602" name="Google Shape;602;p33"/>
          <p:cNvSpPr txBox="1"/>
          <p:nvPr/>
        </p:nvSpPr>
        <p:spPr>
          <a:xfrm>
            <a:off x="510400" y="799325"/>
            <a:ext cx="369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3. Generate root Hypothesis and perform hypothesis testing on it :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33"/>
          <p:cNvSpPr txBox="1"/>
          <p:nvPr/>
        </p:nvSpPr>
        <p:spPr>
          <a:xfrm>
            <a:off x="573175" y="1414925"/>
            <a:ext cx="3697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Shortlist the key attributes ‘Y’, responsible for sustainability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Create a hypothesis that ‘Y’ is not depended on any other attribute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Test the hypothesis using Multiple Linear Regression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Obtain the attributes ‘Xs’ 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responsible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 to control ‘Y’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4" name="Google Shape;6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800" y="947000"/>
            <a:ext cx="3400425" cy="23145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